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12191695" cy="4572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46888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6400" b="1" i="0">
                <a:solidFill>
                  <a:srgbClr val="1A1A1A"/>
                </a:solidFill>
              </a:rPr>
              <a:t>THE NEXT CHANCE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29184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6400" b="1" i="0">
                <a:solidFill>
                  <a:srgbClr val="C2410C"/>
                </a:solidFill>
              </a:rPr>
              <a:t>COLLABORATIVE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5720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 i="1">
                <a:solidFill>
                  <a:srgbClr val="4B5563"/>
                </a:solidFill>
              </a:rPr>
              <a:t>A national coalition working together to help returning citizens stay out — and reduce incarceration in America.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9436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</a:rPr>
              <a:t>Hosted by Crossroads Prison Ministries · Four-Seven  ·  Funder Briefing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0" b="1" i="0">
                <a:solidFill>
                  <a:srgbClr val="FFFFFF"/>
                </a:solidFill>
              </a:rPr>
              <a:t>Let's talk.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0" i="1">
                <a:solidFill>
                  <a:srgbClr val="FFFFFF"/>
                </a:solidFill>
              </a:rPr>
              <a:t>We're seeking three lead funders for Year 1. Bring your hard questions.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50292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Grant Doepel  ·  Crossroads Prison Ministries / Four-Seven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4864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</a:rPr>
              <a:t>gdoepel@gmail.com  ·  thenextchancecollaborative.org (forthcoming)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200" b="1" i="0">
                <a:solidFill>
                  <a:srgbClr val="1A1A1A"/>
                </a:solidFill>
              </a:rPr>
              <a:t>Recidivism is a handoff problem.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560320"/>
            <a:ext cx="3474720" cy="23774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697480"/>
            <a:ext cx="34747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6000" b="1" i="0">
                <a:solidFill>
                  <a:srgbClr val="C2410C"/>
                </a:solidFill>
              </a:rPr>
              <a:t>600,000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931920"/>
            <a:ext cx="3108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1A1A"/>
                </a:solidFill>
              </a:rPr>
              <a:t>people leave U.S. prisons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429768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4B5563"/>
                </a:solidFill>
              </a:rPr>
              <a:t>Every year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400" y="2560320"/>
            <a:ext cx="3474720" cy="23774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43400" y="2697480"/>
            <a:ext cx="34747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6000" b="1" i="0">
                <a:solidFill>
                  <a:srgbClr val="C2410C"/>
                </a:solidFill>
              </a:rPr>
              <a:t>44%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3931920"/>
            <a:ext cx="3108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1A1A"/>
                </a:solidFill>
              </a:rPr>
              <a:t>return within 3 years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429768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4B5563"/>
                </a:solidFill>
              </a:rPr>
              <a:t>(Bureau of Justice Statistics)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0" y="2560320"/>
            <a:ext cx="3474720" cy="23774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046720" y="2697480"/>
            <a:ext cx="34747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6000" b="1" i="0">
                <a:solidFill>
                  <a:srgbClr val="C2410C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3931920"/>
            <a:ext cx="3108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1A1A"/>
                </a:solidFill>
              </a:rPr>
              <a:t>drivers of recidivism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429768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4B5563"/>
                </a:solidFill>
              </a:rPr>
              <a:t>Housing · Jobs · Recovery · Family · Isolation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3035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 i="1">
                <a:solidFill>
                  <a:srgbClr val="9A3412"/>
                </a:solidFill>
              </a:rPr>
              <a:t>No single organization solves all five. Returning citizens fall through the gaps in between.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Theory of change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600" b="1" i="0">
                <a:solidFill>
                  <a:srgbClr val="1A1A1A"/>
                </a:solidFill>
              </a:rPr>
              <a:t>Stitch the handoffs. Fill the year.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9202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 i="1">
                <a:solidFill>
                  <a:srgbClr val="4B5563"/>
                </a:solidFill>
              </a:rPr>
              <a:t>The first 12 months out are the hardest. We coordinate the chain so no returning citizen walks it alone.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147" y="2926080"/>
            <a:ext cx="1828800" cy="182880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" y="31089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Pre-release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587" y="3657600"/>
            <a:ext cx="16459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</a:rPr>
              <a:t>ID, plan, contact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303947" y="3611880"/>
            <a:ext cx="85720" cy="457200"/>
          </a:xfrm>
          <a:prstGeom prst="rightArrow">
            <a:avLst/>
          </a:prstGeom>
          <a:solid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369667" y="2926080"/>
            <a:ext cx="1828800" cy="1828800"/>
          </a:xfrm>
          <a:prstGeom prst="rect">
            <a:avLst/>
          </a:prstGeom>
          <a:solidFill>
            <a:srgbClr val="FEF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369667" y="31089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1A1A1A"/>
                </a:solidFill>
              </a:rPr>
              <a:t>Day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107" y="3657600"/>
            <a:ext cx="16459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1A1A1A"/>
                </a:solidFill>
              </a:rPr>
              <a:t>Housing, transit, phone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78467" y="3611880"/>
            <a:ext cx="85720" cy="457200"/>
          </a:xfrm>
          <a:prstGeom prst="rightArrow">
            <a:avLst/>
          </a:prstGeom>
          <a:solid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44187" y="2926080"/>
            <a:ext cx="1828800" cy="1828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44187" y="31089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1A1A1A"/>
                </a:solidFill>
              </a:rPr>
              <a:t>Month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35627" y="3657600"/>
            <a:ext cx="16459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1A1A1A"/>
                </a:solidFill>
              </a:rPr>
              <a:t>Coach, recovery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052987" y="3611880"/>
            <a:ext cx="85720" cy="457200"/>
          </a:xfrm>
          <a:prstGeom prst="rightArrow">
            <a:avLst/>
          </a:prstGeom>
          <a:solid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118707" y="2926080"/>
            <a:ext cx="1828800" cy="1828800"/>
          </a:xfrm>
          <a:prstGeom prst="rect">
            <a:avLst/>
          </a:prstGeom>
          <a:solidFill>
            <a:srgbClr val="FEF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118707" y="31089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1A1A1A"/>
                </a:solidFill>
              </a:rPr>
              <a:t>Month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147" y="3657600"/>
            <a:ext cx="16459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1A1A1A"/>
                </a:solidFill>
              </a:rPr>
              <a:t>Job, income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927507" y="3611880"/>
            <a:ext cx="85720" cy="457200"/>
          </a:xfrm>
          <a:prstGeom prst="rightArrow">
            <a:avLst/>
          </a:prstGeom>
          <a:solid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993227" y="2926080"/>
            <a:ext cx="1828800" cy="1828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993227" y="31089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1A1A1A"/>
                </a:solidFill>
              </a:rPr>
              <a:t>Month 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84667" y="3657600"/>
            <a:ext cx="16459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1A1A1A"/>
                </a:solidFill>
              </a:rPr>
              <a:t>Family, community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9802027" y="3611880"/>
            <a:ext cx="85720" cy="457200"/>
          </a:xfrm>
          <a:prstGeom prst="rightArrow">
            <a:avLst/>
          </a:prstGeom>
          <a:solid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867747" y="2926080"/>
            <a:ext cx="1828800" cy="182880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867747" y="31089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59187" y="3657600"/>
            <a:ext cx="16459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</a:rPr>
              <a:t>Stability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52120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0" i="1">
                <a:solidFill>
                  <a:srgbClr val="4B5563"/>
                </a:solidFill>
              </a:rPr>
              <a:t>Each stage is owned by Coalition members in dedicated working groups.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How it 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 i="0">
                <a:solidFill>
                  <a:srgbClr val="1A1A1A"/>
                </a:solidFill>
              </a:rPr>
              <a:t>Nine Action Tracks. Each member commits to one or more.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19456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19456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33172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In-Prison Engagement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78892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Chaplaincy, classes, Kairos</a:t>
            </a:r>
          </a:p>
        </p:txBody>
      </p:sp>
      <p:sp>
        <p:nvSpPr>
          <p:cNvPr id="9" name="Rectangle 8"/>
          <p:cNvSpPr/>
          <p:nvPr/>
        </p:nvSpPr>
        <p:spPr>
          <a:xfrm>
            <a:off x="4480560" y="219456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480560" y="219456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09160" y="233172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Pre-Release Prep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9160" y="278892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Inside-to-outside connection before release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21040" y="219456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321040" y="219456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549640" y="233172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First-Day Logistics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49640" y="278892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Day 0 housing, ID, transit, phones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365760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" y="365760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379476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Reentry Coaching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25196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Trained 1:1 coaches for the first year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80560" y="365760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480560" y="365760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09160" y="379476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Employment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09160" y="425196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Fair-chance employers, vocational training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321040" y="365760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321040" y="365760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549640" y="379476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Family &amp; Inmate Comms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49640" y="425196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Visitation, kids, reunification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" y="512064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" y="512064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8680" y="525780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Mental Health &amp; Recovery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8680" y="571500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Peer support, addiction recovery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480560" y="512064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480560" y="512064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09160" y="525780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Housing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09160" y="571500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Transitional + permanent housing pathways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321040" y="5120640"/>
            <a:ext cx="3566160" cy="1280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8321040" y="5120640"/>
            <a:ext cx="73152" cy="12801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549640" y="5257800"/>
            <a:ext cx="32461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Community Mobilization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49640" y="571500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</a:rPr>
              <a:t>Churches, civic groups, events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Traction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A1A1A"/>
                </a:solidFill>
              </a:rPr>
              <a:t>525 organizations researched. 95 individual leaders. Pipeline ready.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9456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181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06324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Churches with prison/reentry ministries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60" y="219456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67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306324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Fair-chance employers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77840" y="219456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48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77840" y="306324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State DOC reentry coordinators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0" y="219456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39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20" y="306324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Funders with named CJ portfolios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84048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37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70916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Reentry/justice nonprofits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08960" y="384048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41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470916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Coach networks (ICF + faith)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7840" y="384048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42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7840" y="470916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Healthcare + Legal partners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46720" y="3840480"/>
            <a:ext cx="23774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 i="0">
                <a:solidFill>
                  <a:srgbClr val="C2410C"/>
                </a:solidFill>
              </a:rPr>
              <a:t>36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0" y="470916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Education + Family Support orgs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2120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4B5563"/>
                </a:solidFill>
              </a:rPr>
              <a:t>All entries verified via public sources. Live database updates continuously.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6692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9A3412"/>
                </a:solidFill>
              </a:rPr>
              <a:t>10 anchor founding members identified. Founding Roundtable: October 2026.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Coalition mechanics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 i="0">
                <a:solidFill>
                  <a:srgbClr val="1A1A1A"/>
                </a:solidFill>
              </a:rPr>
              <a:t>Lightweight structure, real commitment.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103120"/>
            <a:ext cx="5303520" cy="39319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263640" y="2103120"/>
            <a:ext cx="5303520" cy="39319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2103120"/>
            <a:ext cx="5303520" cy="73152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263640" y="2103120"/>
            <a:ext cx="5303520" cy="73152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8600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C2410C"/>
                </a:solidFill>
              </a:rPr>
              <a:t>Members give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880360"/>
            <a:ext cx="49377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Active participation in 1+ working group (quarterly)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Designated point of contact for the directory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Willingness to refer &amp; accept referrals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Annual reporting of basic outcomes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Attendance at annual gathering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228600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C2410C"/>
                </a:solidFill>
              </a:rPr>
              <a:t>Members 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2880360"/>
            <a:ext cx="49377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Direct lines into peer orgs nationwide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Shared training, curricula, trauma-informed materials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Co-branding under the Next Chance Collaborative name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Annual gathering + member directory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</a:rPr>
              <a:t>•  Collective voice and advocacy weight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62636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4B5563"/>
                </a:solidFill>
              </a:rPr>
              <a:t>No fee. No fiscal-agent relationships. Members keep their independence.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What we're asking for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</a:rPr>
              <a:t>$750K Year 1.  Three priorities.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286000"/>
            <a:ext cx="10881360" cy="1188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286000"/>
            <a:ext cx="73152" cy="118872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468880"/>
            <a:ext cx="1828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C2410C"/>
                </a:solidFill>
              </a:rPr>
              <a:t>$300K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8920" y="246888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</a:rPr>
              <a:t>Coalition operations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88920" y="2926080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</a:rPr>
              <a:t>1 FTE Coordinator, founding convening (Oct 2026), travel for working-group launches, member onboarding.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611880"/>
            <a:ext cx="10881360" cy="1188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3611880"/>
            <a:ext cx="73152" cy="118872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3794760"/>
            <a:ext cx="1828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C2410C"/>
                </a:solidFill>
              </a:rPr>
              <a:t>$250K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8920" y="379476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</a:rPr>
              <a:t>Working-group infrastructure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88920" y="4251960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</a:rPr>
              <a:t>Stipends for 9 working-group chairs (anchor orgs); shared curriculum development; trauma-informed training across members.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4937760"/>
            <a:ext cx="10881360" cy="1188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0080" y="4937760"/>
            <a:ext cx="73152" cy="118872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5120640"/>
            <a:ext cx="1828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C2410C"/>
                </a:solidFill>
              </a:rPr>
              <a:t>$200K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8920" y="51206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</a:rPr>
              <a:t>Outcome measurement &amp; data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88920" y="5577840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</a:rPr>
              <a:t>Annual outcomes reporting from all members; recidivism tracking; published Year 1 impact report.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What success looks like (3-year horizon)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 i="0">
                <a:solidFill>
                  <a:srgbClr val="1A1A1A"/>
                </a:solidFill>
              </a:rPr>
              <a:t>Concrete, measurable, accountable.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C2410C"/>
                </a:solidFill>
              </a:rPr>
              <a:t>✓  </a:t>
            </a:r>
            <a:r>
              <a:rPr sz="1500" b="1">
                <a:solidFill>
                  <a:srgbClr val="1A1A1A"/>
                </a:solidFill>
              </a:rPr>
              <a:t>100+ Confirmed Members across all 9 Action Tracks</a:t>
            </a:r>
          </a:p>
          <a:p>
            <a:r>
              <a:rPr sz="1100">
                <a:solidFill>
                  <a:srgbClr val="4B5563"/>
                </a:solidFill>
              </a:rPr>
              <a:t>       Year 1: 30 · Year 2: 60 · Year 3: 100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0632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C2410C"/>
                </a:solidFill>
              </a:rPr>
              <a:t>✓  </a:t>
            </a:r>
            <a:r>
              <a:rPr sz="1500" b="1">
                <a:solidFill>
                  <a:srgbClr val="1A1A1A"/>
                </a:solidFill>
              </a:rPr>
              <a:t>Returning citizens served by coalition members</a:t>
            </a:r>
          </a:p>
          <a:p>
            <a:r>
              <a:rPr sz="1100">
                <a:solidFill>
                  <a:srgbClr val="4B5563"/>
                </a:solidFill>
              </a:rPr>
              <a:t>       Year 1: track baseline · Year 3: 50,000+/year aggregated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C2410C"/>
                </a:solidFill>
              </a:rPr>
              <a:t>✓  </a:t>
            </a:r>
            <a:r>
              <a:rPr sz="1500" b="1">
                <a:solidFill>
                  <a:srgbClr val="1A1A1A"/>
                </a:solidFill>
              </a:rPr>
              <a:t>Recidivism rate of TNCC-supported clients</a:t>
            </a:r>
          </a:p>
          <a:p>
            <a:r>
              <a:rPr sz="1100">
                <a:solidFill>
                  <a:srgbClr val="4B5563"/>
                </a:solidFill>
              </a:rPr>
              <a:t>       Target by Year 3: &lt;25% (vs national 44%)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6177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C2410C"/>
                </a:solidFill>
              </a:rPr>
              <a:t>✓  </a:t>
            </a:r>
            <a:r>
              <a:rPr sz="1500" b="1">
                <a:solidFill>
                  <a:srgbClr val="1A1A1A"/>
                </a:solidFill>
              </a:rPr>
              <a:t>Geographic coverage</a:t>
            </a:r>
          </a:p>
          <a:p>
            <a:r>
              <a:rPr sz="1100">
                <a:solidFill>
                  <a:srgbClr val="4B5563"/>
                </a:solidFill>
              </a:rPr>
              <a:t>       All 50 states by Year 3, with local chapters in 15 metros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53949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C2410C"/>
                </a:solidFill>
              </a:rPr>
              <a:t>✓  </a:t>
            </a:r>
            <a:r>
              <a:rPr sz="1500" b="1">
                <a:solidFill>
                  <a:srgbClr val="1A1A1A"/>
                </a:solidFill>
              </a:rPr>
              <a:t>Annual coalition gathering</a:t>
            </a:r>
          </a:p>
          <a:p>
            <a:r>
              <a:rPr sz="1100">
                <a:solidFill>
                  <a:srgbClr val="4B5563"/>
                </a:solidFill>
              </a:rPr>
              <a:t>       Yearly. Reports issued publicly. Press coverage in CT, Sojo, NPR.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2410C"/>
                </a:solidFill>
              </a:rPr>
              <a:t>Who's behind this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1A1A1A"/>
                </a:solidFill>
              </a:rPr>
              <a:t>Hosted by two organizations who already do this work daily.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103120"/>
            <a:ext cx="5440680" cy="3383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103120"/>
            <a:ext cx="5440680" cy="73152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33172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1" i="0">
                <a:solidFill>
                  <a:srgbClr val="1A1A1A"/>
                </a:solidFill>
              </a:rPr>
              <a:t>Crossroads Prison Ministries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8346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4B5563"/>
                </a:solidFill>
              </a:rPr>
              <a:t>Grand Rapids, MI · 40+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291840"/>
            <a:ext cx="50292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40+ year volunteer mentor pipeline with churches</a:t>
            </a:r>
          </a:p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Operational expertise: pairing volunteers with incarcerated students</a:t>
            </a:r>
          </a:p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National network of partner congregations</a:t>
            </a:r>
          </a:p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Pando app and digital ministry infrastructure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2103120"/>
            <a:ext cx="5440680" cy="3383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3640" y="2103120"/>
            <a:ext cx="5440680" cy="73152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233172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1" i="0">
                <a:solidFill>
                  <a:srgbClr val="1A1A1A"/>
                </a:solidFill>
              </a:rPr>
              <a:t>Four-Seven Ministries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8346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4B5563"/>
                </a:solidFill>
              </a:rPr>
              <a:t>Butler &amp; Warren Counties, OH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3291840"/>
            <a:ext cx="50292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Pairs returning citizens with Reentry Coordinators 180 days pre-release</a:t>
            </a:r>
          </a:p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Direct evidence that the pre-release-prep model works</a:t>
            </a:r>
          </a:p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Bob Neal, Reentry Director, anchors operational design</a:t>
            </a:r>
          </a:p>
          <a:p>
            <a:pPr algn="l">
              <a:spcAft>
                <a:spcPts val="600"/>
              </a:spcAft>
            </a:pPr>
            <a:r>
              <a:rPr sz="1150">
                <a:solidFill>
                  <a:srgbClr val="1A1A1A"/>
                </a:solidFill>
              </a:rPr>
              <a:t>•  Local proof point ready to scale nationally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7607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9A3412"/>
                </a:solidFill>
              </a:rPr>
              <a:t>Together, they bring 40+ years of relational and operational depth to a national coalition.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The Next Chance Collaborative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4B5563"/>
                </a:solidFill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